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8" r:id="rId2"/>
    <p:sldId id="257" r:id="rId3"/>
    <p:sldId id="259" r:id="rId4"/>
    <p:sldId id="260" r:id="rId5"/>
    <p:sldId id="261" r:id="rId6"/>
    <p:sldId id="262" r:id="rId7"/>
  </p:sldIdLst>
  <p:sldSz cx="6858000" cy="9906000" type="A4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7" autoAdjust="0"/>
  </p:normalViewPr>
  <p:slideViewPr>
    <p:cSldViewPr snapToGrid="0">
      <p:cViewPr>
        <p:scale>
          <a:sx n="150" d="100"/>
          <a:sy n="150" d="100"/>
        </p:scale>
        <p:origin x="1590" y="-46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FCF8C-E344-4702-847C-133E1698996F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176463" y="1241425"/>
            <a:ext cx="231616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0C34A-E5E9-4922-983C-BF54B6DD5A0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560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C34A-E5E9-4922-983C-BF54B6DD5A01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4467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C34A-E5E9-4922-983C-BF54B6DD5A01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0110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107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877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013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6393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132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550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89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674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487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585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317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36D006-CA9F-45BE-8A67-8B8AB9230F05}" type="datetimeFigureOut">
              <a:rPr lang="es-ES_tradnl" smtClean="0"/>
              <a:t>17/03/2026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BB24B-3009-4D0B-A9C8-5E250B997E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243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CB7D5840-6284-5B26-569E-AFCA6670B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0" y="1045844"/>
            <a:ext cx="5915025" cy="5915025"/>
          </a:xfrm>
          <a:prstGeom prst="rect">
            <a:avLst/>
          </a:prstGeom>
        </p:spPr>
      </p:pic>
      <p:pic>
        <p:nvPicPr>
          <p:cNvPr id="12" name="Picture 4" descr="FADIA 2026">
            <a:extLst>
              <a:ext uri="{FF2B5EF4-FFF2-40B4-BE49-F238E27FC236}">
                <a16:creationId xmlns:a16="http://schemas.microsoft.com/office/drawing/2014/main" id="{DC98CCB6-2AC3-EDA0-BF76-966A9388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5" y="312225"/>
            <a:ext cx="2817944" cy="14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C9F3A44-AD46-0897-D6B7-D767930AAC09}"/>
              </a:ext>
            </a:extLst>
          </p:cNvPr>
          <p:cNvSpPr txBox="1"/>
          <p:nvPr/>
        </p:nvSpPr>
        <p:spPr>
          <a:xfrm>
            <a:off x="462345" y="4382882"/>
            <a:ext cx="5915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88900" stA="45000" endPos="65000" dist="50800" dir="5400000" sy="-100000" algn="bl" rotWithShape="0"/>
                </a:effectLst>
              </a:rPr>
              <a:t>PROGRAMA</a:t>
            </a:r>
          </a:p>
          <a:p>
            <a:pPr algn="ctr"/>
            <a:r>
              <a:rPr lang="es-ES" sz="4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88900" stA="45000" endPos="65000" dist="50800" dir="5400000" sy="-100000" algn="bl" rotWithShape="0"/>
                </a:effectLst>
              </a:rPr>
              <a:t>DE ACTIVIDADES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70C491C8-F574-3285-8D97-8F92E5218C74}"/>
              </a:ext>
            </a:extLst>
          </p:cNvPr>
          <p:cNvCxnSpPr/>
          <p:nvPr/>
        </p:nvCxnSpPr>
        <p:spPr>
          <a:xfrm>
            <a:off x="890271" y="6321874"/>
            <a:ext cx="4919472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7ED876-ABFF-B1EF-D2C5-EF7393BF8279}"/>
              </a:ext>
            </a:extLst>
          </p:cNvPr>
          <p:cNvSpPr txBox="1"/>
          <p:nvPr/>
        </p:nvSpPr>
        <p:spPr>
          <a:xfrm>
            <a:off x="347473" y="6400067"/>
            <a:ext cx="614476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12700" dir="8100000" algn="tr" rotWithShape="0">
                    <a:prstClr val="black">
                      <a:alpha val="40000"/>
                    </a:prstClr>
                  </a:outerShdw>
                </a:effectLst>
              </a:rPr>
              <a:t>MESAS DE DEBATE Y PONENCIAS</a:t>
            </a:r>
            <a:endParaRPr lang="es-ES_tradnl" sz="2800" b="1" dirty="0">
              <a:ln w="63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127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6564AFD-5F51-3F39-6687-0C1284EC9858}"/>
              </a:ext>
            </a:extLst>
          </p:cNvPr>
          <p:cNvSpPr txBox="1"/>
          <p:nvPr/>
        </p:nvSpPr>
        <p:spPr>
          <a:xfrm>
            <a:off x="283208" y="6923287"/>
            <a:ext cx="6492242" cy="156966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6">
                <a:lumMod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0800000" algn="r" rotWithShape="0">
                    <a:schemeClr val="accent6">
                      <a:lumMod val="50000"/>
                      <a:alpha val="40000"/>
                    </a:schemeClr>
                  </a:outerShdw>
                </a:effectLst>
              </a:rPr>
              <a:t>RETOS DEL INSTALADOR DEL FUTURO</a:t>
            </a:r>
            <a:endParaRPr lang="es-ES_tradnl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10800000" algn="r" rotWithShape="0">
                  <a:schemeClr val="accent6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FE01E4D-60FD-947C-C4F1-8DD9D8FF6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08" y="8401501"/>
            <a:ext cx="1083873" cy="108387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95F6C1F-5103-7909-31EF-4B06367B227A}"/>
              </a:ext>
            </a:extLst>
          </p:cNvPr>
          <p:cNvSpPr txBox="1"/>
          <p:nvPr/>
        </p:nvSpPr>
        <p:spPr>
          <a:xfrm>
            <a:off x="1046157" y="8569891"/>
            <a:ext cx="460769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ES" sz="2600" b="1" dirty="0">
                <a:ln w="63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</a:rPr>
              <a:t>Días 18 y 19 de Marzo de 2026</a:t>
            </a:r>
          </a:p>
          <a:p>
            <a:r>
              <a:rPr lang="es-ES" sz="2600" b="1" dirty="0" err="1">
                <a:ln w="63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</a:rPr>
              <a:t>FIBES</a:t>
            </a:r>
            <a:r>
              <a:rPr lang="es-ES" sz="2600" b="1" dirty="0">
                <a:ln w="63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</a:rPr>
              <a:t> - Sevilla</a:t>
            </a:r>
            <a:endParaRPr lang="es-ES_tradnl" sz="2600" b="1" dirty="0">
              <a:ln w="6350"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3DCD344-C2F8-8465-0EE2-B7EB51C31786}"/>
              </a:ext>
            </a:extLst>
          </p:cNvPr>
          <p:cNvSpPr txBox="1"/>
          <p:nvPr/>
        </p:nvSpPr>
        <p:spPr>
          <a:xfrm>
            <a:off x="4324857" y="9462443"/>
            <a:ext cx="245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www.congresofadia.es</a:t>
            </a:r>
            <a:endParaRPr lang="es-ES_tradnl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2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E1AD3-6DA9-4D44-EAD7-BEB49666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78155"/>
            <a:ext cx="5915025" cy="437795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DIA 1 - MIÉRCOLES 18 DE MARZO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C7A678-98B4-BBC4-14E7-BD324A323618}"/>
              </a:ext>
            </a:extLst>
          </p:cNvPr>
          <p:cNvSpPr txBox="1"/>
          <p:nvPr/>
        </p:nvSpPr>
        <p:spPr>
          <a:xfrm>
            <a:off x="431801" y="736600"/>
            <a:ext cx="6292850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s-ES_tradnl" b="1" dirty="0"/>
              <a:t>BLOQUE INSTITUCIONAL, ESTRATÉGICO Y DE POSICIONAMIENTO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33E0E6C-91C7-16B8-32AC-B51E9EB91C05}"/>
              </a:ext>
            </a:extLst>
          </p:cNvPr>
          <p:cNvSpPr txBox="1"/>
          <p:nvPr/>
        </p:nvSpPr>
        <p:spPr>
          <a:xfrm>
            <a:off x="431801" y="1226582"/>
            <a:ext cx="5149849" cy="8624284"/>
          </a:xfrm>
          <a:prstGeom prst="rect">
            <a:avLst/>
          </a:prstGeom>
          <a:gradFill flip="none" rotWithShape="1">
            <a:gsLst>
              <a:gs pos="60000">
                <a:schemeClr val="accent6">
                  <a:lumMod val="0"/>
                  <a:lumOff val="100000"/>
                  <a:alpha val="43000"/>
                </a:schemeClr>
              </a:gs>
              <a:gs pos="96000">
                <a:schemeClr val="accent6">
                  <a:lumMod val="0"/>
                  <a:lumOff val="100000"/>
                  <a:alpha val="0"/>
                </a:schemeClr>
              </a:gs>
              <a:gs pos="99000">
                <a:schemeClr val="accent6">
                  <a:lumMod val="100000"/>
                </a:schemeClr>
              </a:gs>
            </a:gsLst>
            <a:lin ang="2700000" scaled="1"/>
            <a:tileRect/>
          </a:gradFill>
          <a:effectLst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s-ES_tradnl" sz="12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09:00 h – Apertura y acreditaciones</a:t>
            </a:r>
            <a:endParaRPr lang="es-ES_tradnl" sz="1200" dirty="0">
              <a:solidFill>
                <a:schemeClr val="bg1"/>
              </a:solidFill>
              <a:effectLst/>
              <a:highlight>
                <a:srgbClr val="008080"/>
              </a:highlight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s-ES_tradnl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Inscripciones, acreditaciones y recepción de asistentes</a:t>
            </a: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s-ES_tradnl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Activación zona expositiva</a:t>
            </a: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s-ES_tradnl" sz="12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09:30 – 11:00 h · ACTO INAUGURAL INSTITUCIONAL</a:t>
            </a:r>
            <a:endParaRPr lang="es-ES_tradnl" sz="1200" dirty="0">
              <a:solidFill>
                <a:schemeClr val="bg1"/>
              </a:solidFill>
              <a:effectLst/>
              <a:highlight>
                <a:srgbClr val="008080"/>
              </a:highlight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s-ES_tradnl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Corte de cinta inaugural y discursos institucionales</a:t>
            </a:r>
            <a:endParaRPr lang="es-ES_tradnl" sz="1200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s-ES_tradnl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Intervienen:</a:t>
            </a:r>
          </a:p>
          <a:p>
            <a:pPr>
              <a:buNone/>
            </a:pPr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Presidente de ADIME </a:t>
            </a:r>
          </a:p>
          <a:p>
            <a:pPr>
              <a:buNone/>
            </a:pPr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Presidente de FADIA</a:t>
            </a:r>
          </a:p>
          <a:p>
            <a:pPr>
              <a:buNone/>
            </a:pPr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Ayuntamiento de Sevilla </a:t>
            </a:r>
          </a:p>
          <a:p>
            <a:pPr>
              <a:buNone/>
            </a:pPr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Consejero de Industria, Energía y Minas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Junta de Andalucía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Recorrido institucional por la zona expositiva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Atención a medios de comunicación y declaraciones oficiales</a:t>
            </a:r>
          </a:p>
          <a:p>
            <a:pPr lvl="1">
              <a:lnSpc>
                <a:spcPct val="115000"/>
              </a:lnSpc>
            </a:pPr>
            <a:endParaRPr lang="es-ES_tradnl" sz="800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s-ES_tradnl" sz="12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11:00 – 12:30 h · BLOQUE FADIA</a:t>
            </a:r>
            <a:endParaRPr lang="es-ES_tradnl" sz="1200" dirty="0">
              <a:solidFill>
                <a:schemeClr val="bg1"/>
              </a:solidFill>
              <a:effectLst/>
              <a:highlight>
                <a:srgbClr val="008080"/>
              </a:highlight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s-ES_tradnl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Bienvenida institucional del presidente de FADIA</a:t>
            </a:r>
          </a:p>
          <a:p>
            <a:pPr>
              <a:buNone/>
            </a:pPr>
            <a:r>
              <a:rPr lang="es-ES_tradnl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Informe de las Comisiones y Grupos de Trabajo de FADIA:</a:t>
            </a:r>
          </a:p>
          <a:p>
            <a:pPr lvl="1"/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Comisión de Industria</a:t>
            </a:r>
          </a:p>
          <a:p>
            <a:pPr lvl="1"/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Comisión de Distribuidoras</a:t>
            </a:r>
          </a:p>
          <a:p>
            <a:pPr lvl="1"/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Comisión de Clima</a:t>
            </a:r>
          </a:p>
          <a:p>
            <a:pPr lvl="1"/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Grupo de Trabajo de Formación</a:t>
            </a:r>
          </a:p>
          <a:p>
            <a:pPr>
              <a:buNone/>
            </a:pPr>
            <a:r>
              <a:rPr lang="es-ES_tradnl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Clausura del Bloque FADIA: Ayuntamiento de Sevilla</a:t>
            </a:r>
            <a:r>
              <a:rPr lang="es-ES_tradnl" sz="1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Álvaro Jesús Pimentel Siles, segundo teniente de alcalde</a:t>
            </a: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endParaRPr lang="es-ES_tradnl" sz="800" b="1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endParaRPr lang="es-ES_tradnl" sz="800" b="1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s-ES_tradnl" sz="12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12:30 – 13:30 h · Mesa Redonda</a:t>
            </a:r>
            <a:endParaRPr lang="es-ES_tradnl" sz="1200" dirty="0">
              <a:solidFill>
                <a:schemeClr val="bg1"/>
              </a:solidFill>
              <a:effectLst/>
              <a:highlight>
                <a:srgbClr val="008080"/>
              </a:highlight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“El instalador como agente estratégico de la transición energética”</a:t>
            </a:r>
            <a:endParaRPr lang="es-ES_tradnl" sz="1200" b="1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None/>
            </a:pPr>
            <a:r>
              <a:rPr lang="es-ES_tradnl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Participan:</a:t>
            </a:r>
          </a:p>
          <a:p>
            <a:pPr lvl="1">
              <a:lnSpc>
                <a:spcPct val="115000"/>
              </a:lnSpc>
            </a:pP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Consejería General de Industria y Minas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Cristóbal Sánchez</a:t>
            </a:r>
            <a:r>
              <a:rPr lang="es-ES_tradnl" sz="1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, viceconsejero</a:t>
            </a:r>
          </a:p>
          <a:p>
            <a:pPr lvl="1">
              <a:lnSpc>
                <a:spcPct val="115000"/>
              </a:lnSpc>
            </a:pP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" sz="1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Nedgia, grupo </a:t>
            </a:r>
            <a:r>
              <a:rPr lang="es-ES" sz="1200" b="1" dirty="0" err="1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Naturgy</a:t>
            </a:r>
            <a:r>
              <a:rPr lang="es-ES" sz="1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- Antonio Gabriel Aguilar, delegado de Andalucía</a:t>
            </a:r>
            <a:r>
              <a:rPr lang="es-ES_tradnl" sz="1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15000"/>
              </a:lnSpc>
            </a:pP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Grupo </a:t>
            </a:r>
            <a:r>
              <a:rPr lang="es-ES" sz="1200" b="1" dirty="0" err="1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Negratín</a:t>
            </a:r>
            <a:r>
              <a:rPr lang="es-ES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" sz="1200" b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Ángel Noguera, presidente</a:t>
            </a:r>
          </a:p>
          <a:p>
            <a:pPr marL="0" lvl="1">
              <a:lnSpc>
                <a:spcPct val="115000"/>
              </a:lnSpc>
            </a:pPr>
            <a:r>
              <a:rPr lang="es-ES_tradnl" sz="1200" b="1" dirty="0">
                <a:latin typeface="+mj-lt"/>
              </a:rPr>
              <a:t>	Modera: FADIA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Aurelio Chaves, secretario</a:t>
            </a:r>
          </a:p>
          <a:p>
            <a:pPr>
              <a:spcAft>
                <a:spcPts val="600"/>
              </a:spcAft>
              <a:buNone/>
            </a:pPr>
            <a:r>
              <a:rPr lang="es-ES_tradnl" sz="12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13:30 – 14:00 h · Ponencia técnica</a:t>
            </a:r>
            <a:endParaRPr lang="es-ES_tradnl" sz="1200" dirty="0">
              <a:solidFill>
                <a:schemeClr val="bg1"/>
              </a:solidFill>
              <a:effectLst/>
              <a:highlight>
                <a:srgbClr val="008080"/>
              </a:highlight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None/>
            </a:pPr>
            <a:r>
              <a:rPr lang="es-ES_tradnl" sz="1200" b="1" i="1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“Oportunidades reales de negocio para el instalador profesional”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Feníe Energía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Jaume Fornés, presidente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Feníe Energía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Paula Román, directora general</a:t>
            </a: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s-ES_tradnl" sz="1200" b="1" dirty="0">
                <a:solidFill>
                  <a:schemeClr val="bg1"/>
                </a:solidFill>
                <a:effectLst/>
                <a:highlight>
                  <a:srgbClr val="008080"/>
                </a:highlight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14:00 – 15:30 h · Descanso · Almuerzo networking</a:t>
            </a:r>
            <a:endParaRPr lang="es-ES_tradnl" sz="1200" dirty="0">
              <a:solidFill>
                <a:schemeClr val="bg1"/>
              </a:solidFill>
              <a:effectLst/>
              <a:highlight>
                <a:srgbClr val="008080"/>
              </a:highlight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899FB4-FE08-E178-D424-AA93BADF169E}"/>
              </a:ext>
            </a:extLst>
          </p:cNvPr>
          <p:cNvSpPr txBox="1"/>
          <p:nvPr/>
        </p:nvSpPr>
        <p:spPr>
          <a:xfrm>
            <a:off x="431801" y="6035038"/>
            <a:ext cx="5149849" cy="3588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  <a:buNone/>
            </a:pPr>
            <a:r>
              <a:rPr lang="es-ES_tradnl" sz="16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BLOQUE TÉCNICO </a:t>
            </a:r>
            <a:r>
              <a:rPr lang="es-ES_tradnl" sz="16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6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DEBATE Y VISIÓN</a:t>
            </a:r>
            <a:endParaRPr lang="es-ES_tradnl" sz="1600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9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077B1D57-2D5E-E479-B609-E89ABC3A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91210"/>
            <a:ext cx="5915025" cy="437795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DIA 1 - MIÉRCOLES 18 DE MARZO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50136EA-B91A-CE31-7A66-19806A710C32}"/>
              </a:ext>
            </a:extLst>
          </p:cNvPr>
          <p:cNvSpPr txBox="1"/>
          <p:nvPr/>
        </p:nvSpPr>
        <p:spPr>
          <a:xfrm>
            <a:off x="431801" y="1226582"/>
            <a:ext cx="5149849" cy="7826630"/>
          </a:xfrm>
          <a:prstGeom prst="rect">
            <a:avLst/>
          </a:prstGeom>
          <a:gradFill flip="none" rotWithShape="1">
            <a:gsLst>
              <a:gs pos="60000">
                <a:schemeClr val="accent6">
                  <a:lumMod val="0"/>
                  <a:lumOff val="100000"/>
                  <a:alpha val="43000"/>
                </a:schemeClr>
              </a:gs>
              <a:gs pos="96000">
                <a:schemeClr val="accent6">
                  <a:lumMod val="0"/>
                  <a:lumOff val="100000"/>
                  <a:alpha val="0"/>
                </a:schemeClr>
              </a:gs>
              <a:gs pos="99000">
                <a:schemeClr val="accent6">
                  <a:lumMod val="100000"/>
                </a:schemeClr>
              </a:gs>
            </a:gsLst>
            <a:lin ang="2700000" scaled="1"/>
            <a:tileRect/>
          </a:gradFill>
          <a:effectLst/>
        </p:spPr>
        <p:txBody>
          <a:bodyPr wrap="square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15:30 – 16:30 h · Ponencias</a:t>
            </a:r>
          </a:p>
          <a:p>
            <a:endParaRPr lang="es-ES_tradnl" sz="1200" b="1" dirty="0">
              <a:solidFill>
                <a:schemeClr val="bg1"/>
              </a:solidFill>
              <a:highlight>
                <a:srgbClr val="008080"/>
              </a:highlight>
              <a:latin typeface="+mj-lt"/>
            </a:endParaRPr>
          </a:p>
          <a:p>
            <a:r>
              <a:rPr lang="es-ES_tradnl" sz="1200" b="1" i="1" dirty="0">
                <a:latin typeface="+mj-lt"/>
              </a:rPr>
              <a:t>“Digitalización, IA, ciberseguridad y mantenimiento predictivo”</a:t>
            </a:r>
          </a:p>
          <a:p>
            <a:r>
              <a:rPr lang="es-ES_tradnl" sz="1200" b="1" i="1" dirty="0">
                <a:latin typeface="+mj-lt"/>
              </a:rPr>
              <a:t>	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es-ES_tradnl" sz="1200" b="1" dirty="0">
                <a:latin typeface="+mj-lt"/>
              </a:rPr>
              <a:t>Universidad de Málaga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Bernardo Peris Pérez, profesor titular 	</a:t>
            </a:r>
            <a:r>
              <a:rPr lang="es-ES" sz="1200" b="1" dirty="0">
                <a:latin typeface="+mj-lt"/>
              </a:rPr>
              <a:t>Escuela de Ingenierías Industriales. Área de Máquinas y Motores 	Térmicos Departamento de Ingeniería Mecánica, Térmica y de Fluidos</a:t>
            </a:r>
            <a:endParaRPr lang="es-ES_tradnl" sz="1200" b="1" dirty="0">
              <a:latin typeface="+mj-lt"/>
            </a:endParaRPr>
          </a:p>
          <a:p>
            <a:endParaRPr lang="es-ES_tradnl" sz="1200" b="1" dirty="0">
              <a:latin typeface="+mj-lt"/>
            </a:endParaRPr>
          </a:p>
          <a:p>
            <a:r>
              <a:rPr lang="es-ES_tradnl" sz="1200" b="1" i="1" dirty="0">
                <a:latin typeface="+mj-lt"/>
              </a:rPr>
              <a:t>“Autoconsumo, comunidades energéticas y almacenamiento”</a:t>
            </a:r>
          </a:p>
          <a:p>
            <a:r>
              <a:rPr lang="es-ES_tradnl" sz="1200" b="1" i="1" dirty="0">
                <a:latin typeface="+mj-lt"/>
              </a:rPr>
              <a:t>	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es-ES_tradnl" sz="1200" b="1" dirty="0">
                <a:latin typeface="+mj-lt"/>
              </a:rPr>
              <a:t>Agencia Andaluza de la Energía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José Manuel Torres, Dirección 	Técnica y de Planificación Energética</a:t>
            </a:r>
          </a:p>
          <a:p>
            <a:pPr marL="0" lvl="1">
              <a:lnSpc>
                <a:spcPct val="115000"/>
              </a:lnSpc>
            </a:pPr>
            <a:endParaRPr lang="es-ES_tradnl" sz="1200" b="1" dirty="0">
              <a:latin typeface="+mj-lt"/>
            </a:endParaRPr>
          </a:p>
          <a:p>
            <a:pPr marL="0" lvl="1">
              <a:lnSpc>
                <a:spcPct val="115000"/>
              </a:lnSpc>
            </a:pPr>
            <a:r>
              <a:rPr lang="es-ES_tradnl" sz="1200" b="1" dirty="0">
                <a:latin typeface="+mj-lt"/>
              </a:rPr>
              <a:t>	Presenta: FADIA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Aurelio Chaves, secretario</a:t>
            </a:r>
          </a:p>
          <a:p>
            <a:pPr marL="171450" indent="-171450">
              <a:buFontTx/>
              <a:buChar char="-"/>
            </a:pPr>
            <a:endParaRPr lang="es-ES_tradnl" sz="1200" b="1" dirty="0">
              <a:latin typeface="+mj-lt"/>
            </a:endParaRPr>
          </a:p>
          <a:p>
            <a:r>
              <a:rPr lang="es-ES_tradnl" sz="1200" b="1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16:35 – 17:40 h · Actividades paralelas</a:t>
            </a:r>
          </a:p>
          <a:p>
            <a:pPr lvl="1"/>
            <a:endParaRPr lang="es-ES_tradnl" sz="1200" b="1" i="1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Junta Directiva Nacional de FENIE (Federación Nacional de Empresas de Instalaciones Eléctricas, Telecomunicaciones y Climatización de España). En sala Ronda a las 16:00h</a:t>
            </a:r>
          </a:p>
          <a:p>
            <a:pPr lvl="1"/>
            <a:endParaRPr lang="es-ES_tradnl" sz="1200" b="1" dirty="0">
              <a:latin typeface="+mj-lt"/>
            </a:endParaRP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Junta Extraordinaria Regional de ADIME (Asociación Nacional de Almacenistas Distribuidores de Material Eléctrico) (día19)</a:t>
            </a:r>
          </a:p>
          <a:p>
            <a:pPr marL="628650" lvl="1" indent="-171450">
              <a:buFontTx/>
              <a:buChar char="-"/>
            </a:pPr>
            <a:endParaRPr lang="es-ES_tradnl" sz="1200" b="1" dirty="0">
              <a:latin typeface="+mj-lt"/>
            </a:endParaRP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Ponencia Técnica de CIRCUTOR, en Auditorio FADIA</a:t>
            </a:r>
          </a:p>
          <a:p>
            <a:pPr marL="171450" indent="-171450">
              <a:buFontTx/>
              <a:buChar char="-"/>
            </a:pPr>
            <a:endParaRPr lang="es-ES_tradnl" sz="1200" b="1" dirty="0">
              <a:latin typeface="+mj-lt"/>
            </a:endParaRPr>
          </a:p>
          <a:p>
            <a:r>
              <a:rPr lang="es-ES_tradnl" sz="1200" b="1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17:45 – 18:50 h · Mesa Técnica Estratégica</a:t>
            </a:r>
          </a:p>
          <a:p>
            <a:endParaRPr lang="es-ES_tradnl" sz="1200" b="1" dirty="0">
              <a:solidFill>
                <a:schemeClr val="bg1"/>
              </a:solidFill>
              <a:highlight>
                <a:srgbClr val="008080"/>
              </a:highlight>
              <a:latin typeface="+mj-lt"/>
            </a:endParaRPr>
          </a:p>
          <a:p>
            <a:r>
              <a:rPr lang="es-ES_tradnl" sz="1200" b="1" i="1" dirty="0">
                <a:latin typeface="+mj-lt"/>
              </a:rPr>
              <a:t>“Nuevo modelo energético y digital” </a:t>
            </a:r>
          </a:p>
          <a:p>
            <a:r>
              <a:rPr lang="es-ES_tradnl" sz="1200" b="1" dirty="0">
                <a:latin typeface="+mj-lt"/>
              </a:rPr>
              <a:t>Retos reales 2026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es-ES_tradnl" sz="1200" b="1" dirty="0">
                <a:latin typeface="+mj-lt"/>
              </a:rPr>
              <a:t>2030: cambios normativos, digitalización, mercados y empresa. El instalador que se adapta, LIDERA</a:t>
            </a:r>
          </a:p>
          <a:p>
            <a:endParaRPr lang="es-ES_tradnl" sz="1200" b="1" dirty="0">
              <a:latin typeface="+mj-lt"/>
            </a:endParaRPr>
          </a:p>
          <a:p>
            <a:r>
              <a:rPr lang="es-ES_tradnl" sz="1200" b="1" dirty="0">
                <a:latin typeface="+mj-lt"/>
              </a:rPr>
              <a:t>Participan: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ADIME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Diego Díaz, miembro de la Junta Directiva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Feníe Energía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Pablo Asenjo, responsable de ventas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SVELT - Carmen Álvarez, gerente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UNEF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Irene Real, directora de Autoconsumo</a:t>
            </a:r>
            <a:endParaRPr lang="es-ES" sz="1200" b="1" dirty="0">
              <a:latin typeface="+mj-lt"/>
            </a:endParaRPr>
          </a:p>
          <a:p>
            <a:pPr marL="171450" indent="-171450">
              <a:buFontTx/>
              <a:buChar char="-"/>
            </a:pPr>
            <a:endParaRPr lang="es-ES_tradnl" sz="1200" b="1" dirty="0">
              <a:latin typeface="+mj-lt"/>
            </a:endParaRPr>
          </a:p>
          <a:p>
            <a:r>
              <a:rPr lang="es-ES_tradnl" sz="1200" b="1" dirty="0">
                <a:latin typeface="+mj-lt"/>
              </a:rPr>
              <a:t>Modera: FADIA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Jesús Parrilla, presidente de </a:t>
            </a:r>
            <a:r>
              <a:rPr lang="es-ES_tradnl" sz="1200" b="1" dirty="0" err="1">
                <a:latin typeface="+mj-lt"/>
              </a:rPr>
              <a:t>Asinal</a:t>
            </a:r>
            <a:endParaRPr lang="es-ES_tradnl" sz="1200" b="1" dirty="0">
              <a:latin typeface="+mj-lt"/>
            </a:endParaRPr>
          </a:p>
          <a:p>
            <a:br>
              <a:rPr lang="es-ES_tradnl" sz="1200" dirty="0">
                <a:highlight>
                  <a:srgbClr val="008080"/>
                </a:highlight>
                <a:latin typeface="+mj-lt"/>
              </a:rPr>
            </a:br>
            <a:endParaRPr lang="es-ES_tradnl" sz="1200" dirty="0">
              <a:highlight>
                <a:srgbClr val="008080"/>
              </a:highlight>
              <a:latin typeface="+mj-lt"/>
            </a:endParaRPr>
          </a:p>
          <a:p>
            <a:r>
              <a:rPr lang="es-ES_tradnl" dirty="0">
                <a:highlight>
                  <a:srgbClr val="008080"/>
                </a:highlight>
                <a:latin typeface="+mj-lt"/>
              </a:rPr>
              <a:t> </a:t>
            </a:r>
          </a:p>
          <a:p>
            <a:pPr>
              <a:lnSpc>
                <a:spcPct val="115000"/>
              </a:lnSpc>
              <a:spcAft>
                <a:spcPts val="600"/>
              </a:spcAft>
              <a:buNone/>
            </a:pPr>
            <a:endParaRPr lang="es-ES_tradnl" sz="1200" dirty="0">
              <a:solidFill>
                <a:schemeClr val="bg1"/>
              </a:solidFill>
              <a:effectLst/>
              <a:highlight>
                <a:srgbClr val="008080"/>
              </a:highlight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4DA5A9C-3867-1896-BB23-4CB292C90379}"/>
              </a:ext>
            </a:extLst>
          </p:cNvPr>
          <p:cNvSpPr txBox="1"/>
          <p:nvPr/>
        </p:nvSpPr>
        <p:spPr>
          <a:xfrm>
            <a:off x="431801" y="736600"/>
            <a:ext cx="5915025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s-ES_tradnl" b="1" dirty="0"/>
              <a:t>BLOQUE TARDE </a:t>
            </a:r>
            <a:r>
              <a:rPr lang="es-ES_tradnl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b="1" dirty="0"/>
              <a:t> CONTENIDO ESPECIALIZADO</a:t>
            </a:r>
          </a:p>
        </p:txBody>
      </p:sp>
    </p:spTree>
    <p:extLst>
      <p:ext uri="{BB962C8B-B14F-4D97-AF65-F5344CB8AC3E}">
        <p14:creationId xmlns:p14="http://schemas.microsoft.com/office/powerpoint/2010/main" val="201962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F2369268-C0A7-D4D4-2731-14DCB2CA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178155"/>
            <a:ext cx="5915025" cy="437795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DIA 2 - JUEVES 19 DE MARZO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E495BAC-68E8-AF76-A262-BA087FEBC11E}"/>
              </a:ext>
            </a:extLst>
          </p:cNvPr>
          <p:cNvSpPr txBox="1"/>
          <p:nvPr/>
        </p:nvSpPr>
        <p:spPr>
          <a:xfrm>
            <a:off x="431801" y="1226582"/>
            <a:ext cx="5149849" cy="8879354"/>
          </a:xfrm>
          <a:prstGeom prst="rect">
            <a:avLst/>
          </a:prstGeom>
          <a:gradFill flip="none" rotWithShape="1">
            <a:gsLst>
              <a:gs pos="60000">
                <a:schemeClr val="accent6">
                  <a:lumMod val="0"/>
                  <a:lumOff val="100000"/>
                  <a:alpha val="43000"/>
                </a:schemeClr>
              </a:gs>
              <a:gs pos="96000">
                <a:schemeClr val="accent6">
                  <a:lumMod val="0"/>
                  <a:lumOff val="100000"/>
                  <a:alpha val="0"/>
                </a:schemeClr>
              </a:gs>
              <a:gs pos="99000">
                <a:schemeClr val="accent6">
                  <a:lumMod val="100000"/>
                </a:schemeClr>
              </a:gs>
            </a:gsLst>
            <a:lin ang="2700000" scaled="1"/>
            <a:tileRect/>
          </a:gradFill>
          <a:effectLst/>
        </p:spPr>
        <p:txBody>
          <a:bodyPr wrap="square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09:30 – 10:25 h · Ponencias técnicas estratégicas</a:t>
            </a:r>
          </a:p>
          <a:p>
            <a:r>
              <a:rPr lang="es-ES_tradnl" sz="1200" b="1" dirty="0">
                <a:latin typeface="+mj-lt"/>
              </a:rPr>
              <a:t>“</a:t>
            </a:r>
            <a:r>
              <a:rPr lang="es-ES_tradnl" sz="1200" b="1" i="1" dirty="0">
                <a:latin typeface="+mj-lt"/>
              </a:rPr>
              <a:t>Programa de Fomento de </a:t>
            </a:r>
            <a:r>
              <a:rPr lang="es-ES_tradnl" sz="1200" b="1" i="1" dirty="0" err="1">
                <a:latin typeface="+mj-lt"/>
              </a:rPr>
              <a:t>CAEs</a:t>
            </a:r>
            <a:r>
              <a:rPr lang="es-ES_tradnl" sz="1200" b="1" i="1" dirty="0">
                <a:latin typeface="+mj-lt"/>
              </a:rPr>
              <a:t>, visión de la Administración Andaluza y casos de éxitos” </a:t>
            </a:r>
          </a:p>
          <a:p>
            <a:r>
              <a:rPr lang="es-ES_tradnl" sz="11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	</a:t>
            </a:r>
            <a:r>
              <a:rPr lang="es-ES_tradnl" sz="11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es-ES_tradnl" sz="11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Secretaría General de la Consejería General de Industria y Minas </a:t>
            </a:r>
            <a:r>
              <a:rPr lang="es-ES_tradnl" sz="11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1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Manuel 	</a:t>
            </a:r>
            <a:r>
              <a:rPr lang="es-ES_tradnl" sz="1100" b="1" dirty="0" err="1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Larrasa</a:t>
            </a:r>
            <a:r>
              <a:rPr lang="es-ES_tradnl" sz="11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, secretario</a:t>
            </a:r>
          </a:p>
          <a:p>
            <a:r>
              <a:rPr lang="es-ES_tradnl" sz="11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	</a:t>
            </a:r>
            <a:r>
              <a:rPr lang="es-ES_tradnl" sz="11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es-ES_tradnl" sz="11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Secretaría General de la Consejería General de Industria y Minas </a:t>
            </a:r>
            <a:r>
              <a:rPr lang="es-ES_tradnl" sz="11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100" b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Antonio 	J. Palacio, jefe del Servicio de Energía</a:t>
            </a:r>
          </a:p>
          <a:p>
            <a:r>
              <a:rPr lang="es-ES_tradnl" sz="1100" b="1" dirty="0">
                <a:latin typeface="+mj-lt"/>
              </a:rPr>
              <a:t>Presenta: FADIA </a:t>
            </a:r>
            <a:r>
              <a:rPr lang="es-ES_tradnl" sz="11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100" b="1" dirty="0">
                <a:latin typeface="+mj-lt"/>
              </a:rPr>
              <a:t> Antonio Luque, gerente de Instaladores de Granada</a:t>
            </a:r>
          </a:p>
          <a:p>
            <a:endParaRPr lang="es-ES_tradnl" sz="1200" b="1" dirty="0">
              <a:solidFill>
                <a:schemeClr val="bg1"/>
              </a:solidFill>
              <a:highlight>
                <a:srgbClr val="008080"/>
              </a:highlight>
              <a:latin typeface="+mj-lt"/>
            </a:endParaRPr>
          </a:p>
          <a:p>
            <a:r>
              <a:rPr lang="es-ES_tradnl" sz="1200" b="1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10:30 – 11:25 h · Mesa técnica estratégica</a:t>
            </a:r>
          </a:p>
          <a:p>
            <a:r>
              <a:rPr lang="es-ES_tradnl" sz="1200" b="1" i="1" dirty="0">
                <a:latin typeface="+mj-lt"/>
              </a:rPr>
              <a:t>“Normativa empresarial: adaptación y oportunidades. Competitividad, profesionalización y futuro del sector”</a:t>
            </a:r>
          </a:p>
          <a:p>
            <a:r>
              <a:rPr lang="es-ES_tradnl" sz="1200" b="1" dirty="0">
                <a:latin typeface="+mj-lt"/>
              </a:rPr>
              <a:t>Participan: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Presidentes de asociaciones de FADIA</a:t>
            </a:r>
          </a:p>
          <a:p>
            <a:r>
              <a:rPr lang="es-ES_tradnl" sz="1200" b="1" dirty="0">
                <a:latin typeface="+mj-lt"/>
              </a:rPr>
              <a:t>Modera: FADIA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Aurelio Chaves, Secretario </a:t>
            </a:r>
          </a:p>
          <a:p>
            <a:r>
              <a:rPr lang="es-ES_tradnl" sz="1200" b="1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11:30 – 12:25 h · Ponencias técnicas estratégicas</a:t>
            </a:r>
          </a:p>
          <a:p>
            <a:r>
              <a:rPr lang="es-ES_tradnl" sz="1200" b="1" i="1" dirty="0">
                <a:latin typeface="+mj-lt"/>
              </a:rPr>
              <a:t>“Formación, talento y relevo generacional”</a:t>
            </a:r>
            <a:endParaRPr lang="es-ES_tradnl" sz="1200" b="1" dirty="0">
              <a:latin typeface="+mj-lt"/>
            </a:endParaRPr>
          </a:p>
          <a:p>
            <a:r>
              <a:rPr lang="es-ES_tradnl" sz="1200" b="1" dirty="0">
                <a:latin typeface="+mj-lt"/>
              </a:rPr>
              <a:t>Participan: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Consejería de Desarrollo Educativo y F.P.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Florentino Santos Porras, </a:t>
            </a:r>
            <a:r>
              <a:rPr lang="es-ES" sz="1200" b="1" dirty="0">
                <a:latin typeface="+mj-lt"/>
              </a:rPr>
              <a:t>secretario general de Formación Profesional</a:t>
            </a:r>
            <a:endParaRPr lang="es-ES_tradnl" sz="1200" b="1" dirty="0">
              <a:latin typeface="+mj-lt"/>
            </a:endParaRP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FENIE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Miguel Pastor, presidente Comisión Formación</a:t>
            </a:r>
          </a:p>
          <a:p>
            <a:pPr marL="0" lvl="1"/>
            <a:r>
              <a:rPr lang="es-ES_tradnl" sz="1200" b="1" dirty="0">
                <a:latin typeface="+mj-lt"/>
              </a:rPr>
              <a:t>Presenta: FADIA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Juan José Sánchez, secretario de APIECO</a:t>
            </a:r>
          </a:p>
          <a:p>
            <a:pPr marL="628650" lvl="1" indent="-171450">
              <a:buFontTx/>
              <a:buChar char="-"/>
            </a:pPr>
            <a:endParaRPr lang="es-ES_tradnl" sz="1200" b="1" dirty="0">
              <a:latin typeface="+mj-lt"/>
            </a:endParaRPr>
          </a:p>
          <a:p>
            <a:r>
              <a:rPr lang="es-ES_tradnl" sz="1200" b="1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12:30 – 13:30 h · Mesa de Diversidad, Inclusión y Sociedad</a:t>
            </a:r>
          </a:p>
          <a:p>
            <a:r>
              <a:rPr lang="es-ES_tradnl" sz="1200" b="1" i="1" dirty="0">
                <a:latin typeface="+mj-lt"/>
              </a:rPr>
              <a:t>“El instalador como enlace con la sociedad”</a:t>
            </a:r>
          </a:p>
          <a:p>
            <a:r>
              <a:rPr lang="es-ES_tradnl" sz="1200" b="1" dirty="0">
                <a:latin typeface="+mj-lt"/>
              </a:rPr>
              <a:t>Participan: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Fundación Energía Sin Fronteras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Pedro Méndez, responsable de RRII en Andalucía</a:t>
            </a:r>
            <a:endParaRPr lang="es-ES_tradnl" sz="1200" b="1" dirty="0">
              <a:solidFill>
                <a:srgbClr val="FF0000"/>
              </a:solidFill>
              <a:latin typeface="+mj-lt"/>
            </a:endParaRP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Fundación Feníe Energía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Carlos Moyá, presidente</a:t>
            </a:r>
          </a:p>
          <a:p>
            <a:pPr lvl="1"/>
            <a:r>
              <a:rPr lang="es-ES_tradnl" sz="1200" b="1" dirty="0">
                <a:latin typeface="+mj-lt"/>
              </a:rPr>
              <a:t>Grupo </a:t>
            </a:r>
            <a:r>
              <a:rPr lang="es-ES_tradnl" sz="1200" b="1" dirty="0" err="1">
                <a:latin typeface="+mj-lt"/>
              </a:rPr>
              <a:t>Climelex</a:t>
            </a:r>
            <a:r>
              <a:rPr lang="es-ES_tradnl" sz="1200" b="1" dirty="0">
                <a:latin typeface="+mj-lt"/>
              </a:rPr>
              <a:t>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Elisabeth Brun, gerente y socia de Epyme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Agencia Andaluza de la Energía, Natalia Márquez, directora gerente</a:t>
            </a:r>
          </a:p>
          <a:p>
            <a:pPr marL="0" lvl="1"/>
            <a:r>
              <a:rPr lang="es-ES_tradnl" sz="1200" b="1" dirty="0">
                <a:latin typeface="+mj-lt"/>
              </a:rPr>
              <a:t>Modera: FADIA </a:t>
            </a:r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latin typeface="+mj-lt"/>
              </a:rPr>
              <a:t> Maite Cubero, presidenta de Epyme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endParaRPr lang="es-ES_tradnl" sz="1200" b="1" dirty="0">
              <a:latin typeface="+mj-lt"/>
            </a:endParaRPr>
          </a:p>
          <a:p>
            <a:r>
              <a:rPr lang="es-ES_tradnl" sz="1200" b="1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13:30 </a:t>
            </a:r>
            <a:r>
              <a:rPr lang="es-ES_tradnl" sz="1200" b="1" i="1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s-ES_tradnl" sz="1200" b="1" dirty="0">
                <a:solidFill>
                  <a:schemeClr val="bg1"/>
                </a:solidFill>
                <a:highlight>
                  <a:srgbClr val="008080"/>
                </a:highlight>
                <a:latin typeface="+mj-lt"/>
              </a:rPr>
              <a:t> 14:00 h · Conclusiones y clausura institucional</a:t>
            </a:r>
          </a:p>
          <a:p>
            <a:r>
              <a:rPr lang="es-ES_tradnl" sz="1200" b="1" dirty="0">
                <a:latin typeface="+mj-lt"/>
              </a:rPr>
              <a:t>Conclusiones FADIA26</a:t>
            </a:r>
          </a:p>
          <a:p>
            <a:r>
              <a:rPr lang="es-ES_tradnl" sz="1200" b="1" dirty="0">
                <a:latin typeface="+mj-lt"/>
              </a:rPr>
              <a:t>Clausura institucional: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Presidente de ADIME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Presidente de FADIA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Ayuntamiento de Sevilla</a:t>
            </a:r>
          </a:p>
          <a:p>
            <a:pPr lvl="1"/>
            <a:r>
              <a:rPr lang="es-ES_tradnl" sz="1200" b="1" i="1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s-ES_tradnl" sz="1200" b="1" dirty="0">
                <a:latin typeface="+mj-lt"/>
              </a:rPr>
              <a:t>Consejería de Industria, Energía y Minas</a:t>
            </a:r>
          </a:p>
          <a:p>
            <a:pPr marL="628650" lvl="1" indent="-171450">
              <a:buFont typeface="Symbol" panose="05050102010706020507" pitchFamily="18" charset="2"/>
              <a:buChar char=""/>
            </a:pPr>
            <a:endParaRPr lang="es-ES_tradnl" sz="1200" b="1" dirty="0">
              <a:latin typeface="+mj-lt"/>
            </a:endParaRPr>
          </a:p>
          <a:p>
            <a:r>
              <a:rPr lang="es-ES_tradnl" sz="1200" b="1" dirty="0">
                <a:latin typeface="+mj-lt"/>
              </a:rPr>
              <a:t>Firma de Adhesión a la Hoja de Ruta para el desarrollo del autoconsumo colectivo y comunidades energéticas en Andalucía</a:t>
            </a:r>
          </a:p>
          <a:p>
            <a:pPr>
              <a:lnSpc>
                <a:spcPct val="150000"/>
              </a:lnSpc>
            </a:pPr>
            <a:r>
              <a:rPr lang="es-ES_tradnl" sz="1200" b="1" dirty="0">
                <a:latin typeface="+mj-lt"/>
              </a:rPr>
              <a:t>Entrega de reconocimientos y Premios FADIA26 a la Innovación</a:t>
            </a:r>
          </a:p>
          <a:p>
            <a:pPr>
              <a:lnSpc>
                <a:spcPct val="150000"/>
              </a:lnSpc>
            </a:pPr>
            <a:r>
              <a:rPr lang="es-ES_tradnl" sz="1200" b="1" dirty="0">
                <a:latin typeface="+mj-lt"/>
              </a:rPr>
              <a:t>Despedida y cierre oficial</a:t>
            </a:r>
          </a:p>
          <a:p>
            <a:endParaRPr lang="es-ES_tradnl" sz="1200" b="1" dirty="0">
              <a:latin typeface="+mj-l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1F60260-09BE-3996-BC1B-72FD2B542CDB}"/>
              </a:ext>
            </a:extLst>
          </p:cNvPr>
          <p:cNvSpPr txBox="1"/>
          <p:nvPr/>
        </p:nvSpPr>
        <p:spPr>
          <a:xfrm>
            <a:off x="431801" y="736600"/>
            <a:ext cx="5915025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s-ES_tradnl" b="1" dirty="0"/>
              <a:t>BLOQUE TÉCNICO, SOCIAL Y CLAUSURA INSTITUCIONAL</a:t>
            </a:r>
          </a:p>
        </p:txBody>
      </p:sp>
    </p:spTree>
    <p:extLst>
      <p:ext uri="{BB962C8B-B14F-4D97-AF65-F5344CB8AC3E}">
        <p14:creationId xmlns:p14="http://schemas.microsoft.com/office/powerpoint/2010/main" val="68167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2720FDB-8056-6E46-E98F-2A1F7C0E7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03" y="9208474"/>
            <a:ext cx="1953758" cy="3419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3256D7-5A46-7D89-84E7-7660C638A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75" y="6803649"/>
            <a:ext cx="1655334" cy="12632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6AD46DB-A80F-31B6-DB09-15749C821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5" y="4600462"/>
            <a:ext cx="3313163" cy="7781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948EC10-8699-7BD9-906B-45C8441F54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25" y="4262146"/>
            <a:ext cx="3419469" cy="132611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7BAEF46-ACDC-897A-5F8C-ACD46ACEA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03" y="5553755"/>
            <a:ext cx="2138341" cy="124989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DC1AA9D-8CA3-3474-E19C-B1DC8B8314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2" y="3082140"/>
            <a:ext cx="1761639" cy="176163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81A835B-C5BA-F54D-6A99-A8B26C2535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11" y="1636578"/>
            <a:ext cx="2045052" cy="153378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C3FCC18-26DB-3640-7E6B-DF741D879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73" y="3167325"/>
            <a:ext cx="2045052" cy="144634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DEE23C0-FBF6-9075-D9C9-308648D20F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3" y="6938169"/>
            <a:ext cx="2379327" cy="83422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B190DEC-271F-4EE9-DA72-AE400741DC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8" y="137720"/>
            <a:ext cx="3024652" cy="145258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577DE1F-A410-B863-E544-25699E1904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04" y="3168164"/>
            <a:ext cx="1588605" cy="1397038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04928D1A-C7DB-4E1C-DD66-0DA88771C1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69" y="2222982"/>
            <a:ext cx="1494940" cy="53774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8716950-7C42-2C3C-FE11-D584ABE862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48" y="544798"/>
            <a:ext cx="2603385" cy="55369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A1FC1EC-5EA2-3F6D-FD58-889B3EA70F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91" y="8066930"/>
            <a:ext cx="1912444" cy="1166591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FEAFFE56-89EB-CD50-9D3C-9F89269BCC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6" y="5898872"/>
            <a:ext cx="1962293" cy="610644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BD3CE2CE-27BC-B82D-91D8-FA7504C621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03" y="8257430"/>
            <a:ext cx="1477049" cy="382717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D77E427E-CE62-0A2B-B581-172567B3B7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3" y="8397374"/>
            <a:ext cx="2826815" cy="97503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0CC44F4B-D079-5EB4-23D6-7F48EBE5EC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86" y="5601643"/>
            <a:ext cx="1288677" cy="1249894"/>
          </a:xfrm>
          <a:prstGeom prst="rect">
            <a:avLst/>
          </a:prstGeom>
        </p:spPr>
      </p:pic>
      <p:pic>
        <p:nvPicPr>
          <p:cNvPr id="52" name="Imagen 51" descr="Texto&#10;&#10;Descripción generada automáticamente">
            <a:extLst>
              <a:ext uri="{FF2B5EF4-FFF2-40B4-BE49-F238E27FC236}">
                <a16:creationId xmlns:a16="http://schemas.microsoft.com/office/drawing/2014/main" id="{379FF52F-BD16-F0B2-7703-E661D7E149D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441677" y="1939947"/>
            <a:ext cx="3856612" cy="10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26AC698-F709-B7A8-2797-FDA6E77E9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685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134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1307</TotalTime>
  <Words>877</Words>
  <Application>Microsoft Office PowerPoint</Application>
  <PresentationFormat>A4 (210 x 297 mm)</PresentationFormat>
  <Paragraphs>121</Paragraphs>
  <Slides>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Cambria</vt:lpstr>
      <vt:lpstr>Symbol</vt:lpstr>
      <vt:lpstr>Wingdings</vt:lpstr>
      <vt:lpstr>Tema de Office</vt:lpstr>
      <vt:lpstr>Presentación de PowerPoint</vt:lpstr>
      <vt:lpstr>DIA 1 - MIÉRCOLES 18 DE MARZO</vt:lpstr>
      <vt:lpstr>DIA 1 - MIÉRCOLES 18 DE MARZO</vt:lpstr>
      <vt:lpstr>DIA 2 - JUEVES 19 DE MARZO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Aurelio Chaves</dc:creator>
  <cp:lastModifiedBy>Francisco Jose Chaves Aguera</cp:lastModifiedBy>
  <cp:revision>15</cp:revision>
  <cp:lastPrinted>2026-03-11T07:38:07Z</cp:lastPrinted>
  <dcterms:created xsi:type="dcterms:W3CDTF">2026-03-03T17:01:16Z</dcterms:created>
  <dcterms:modified xsi:type="dcterms:W3CDTF">2026-03-17T12:00:12Z</dcterms:modified>
</cp:coreProperties>
</file>